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8" r:id="rId7"/>
    <p:sldId id="309" r:id="rId8"/>
    <p:sldId id="316" r:id="rId9"/>
    <p:sldId id="310" r:id="rId10"/>
    <p:sldId id="312" r:id="rId11"/>
    <p:sldId id="317" r:id="rId12"/>
    <p:sldId id="303" r:id="rId13"/>
    <p:sldId id="313" r:id="rId14"/>
    <p:sldId id="315" r:id="rId15"/>
    <p:sldId id="311" r:id="rId16"/>
    <p:sldId id="314" r:id="rId17"/>
    <p:sldId id="3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exfanding.com/2009/03/friday-with-ferrell.html" TargetMode="External"/><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hyperlink" Target="https://jagorman.github.io/Follow-the-Money-2.0/index.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File:Tableau_Logo.pn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en.wikipedia.org/wiki/File:Tableau_Logo.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pt.wikipedia.org/wiki/Projeto_Jupyter"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Richard Moseley, Angelique Tucker and Lauren Van Wagoner</a:t>
            </a:r>
          </a:p>
        </p:txBody>
      </p:sp>
    </p:spTree>
    <p:extLst>
      <p:ext uri="{BB962C8B-B14F-4D97-AF65-F5344CB8AC3E}">
        <p14:creationId xmlns:p14="http://schemas.microsoft.com/office/powerpoint/2010/main" val="5709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3AF4-39AA-4EA0-9180-A9DCA21C75EF}"/>
              </a:ext>
            </a:extLst>
          </p:cNvPr>
          <p:cNvSpPr>
            <a:spLocks noGrp="1"/>
          </p:cNvSpPr>
          <p:nvPr>
            <p:ph type="title"/>
          </p:nvPr>
        </p:nvSpPr>
        <p:spPr/>
        <p:txBody>
          <a:bodyPr/>
          <a:lstStyle/>
          <a:p>
            <a:r>
              <a:rPr lang="en-US" dirty="0"/>
              <a:t>Progress for HTML Kansas and Missouri</a:t>
            </a:r>
          </a:p>
        </p:txBody>
      </p:sp>
      <p:pic>
        <p:nvPicPr>
          <p:cNvPr id="4" name="Content Placeholder 3">
            <a:extLst>
              <a:ext uri="{FF2B5EF4-FFF2-40B4-BE49-F238E27FC236}">
                <a16:creationId xmlns:a16="http://schemas.microsoft.com/office/drawing/2014/main" id="{C399D5E8-68AE-41C3-80AA-3AB8C27BB462}"/>
              </a:ext>
            </a:extLst>
          </p:cNvPr>
          <p:cNvPicPr>
            <a:picLocks noGrp="1" noChangeAspect="1"/>
          </p:cNvPicPr>
          <p:nvPr>
            <p:ph idx="1"/>
          </p:nvPr>
        </p:nvPicPr>
        <p:blipFill>
          <a:blip r:embed="rId2"/>
          <a:stretch>
            <a:fillRect/>
          </a:stretch>
        </p:blipFill>
        <p:spPr>
          <a:xfrm>
            <a:off x="255418" y="1960976"/>
            <a:ext cx="5583407" cy="3760788"/>
          </a:xfrm>
          <a:prstGeom prst="rect">
            <a:avLst/>
          </a:prstGeom>
        </p:spPr>
      </p:pic>
      <p:pic>
        <p:nvPicPr>
          <p:cNvPr id="5" name="Picture 4">
            <a:extLst>
              <a:ext uri="{FF2B5EF4-FFF2-40B4-BE49-F238E27FC236}">
                <a16:creationId xmlns:a16="http://schemas.microsoft.com/office/drawing/2014/main" id="{148C5CE6-48CA-4EE7-8B79-F1613B338421}"/>
              </a:ext>
            </a:extLst>
          </p:cNvPr>
          <p:cNvPicPr>
            <a:picLocks noChangeAspect="1"/>
          </p:cNvPicPr>
          <p:nvPr/>
        </p:nvPicPr>
        <p:blipFill>
          <a:blip r:embed="rId3"/>
          <a:stretch>
            <a:fillRect/>
          </a:stretch>
        </p:blipFill>
        <p:spPr>
          <a:xfrm>
            <a:off x="5927553" y="1960976"/>
            <a:ext cx="6181589" cy="3760788"/>
          </a:xfrm>
          <a:prstGeom prst="rect">
            <a:avLst/>
          </a:prstGeom>
        </p:spPr>
      </p:pic>
    </p:spTree>
    <p:extLst>
      <p:ext uri="{BB962C8B-B14F-4D97-AF65-F5344CB8AC3E}">
        <p14:creationId xmlns:p14="http://schemas.microsoft.com/office/powerpoint/2010/main" val="22932129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014B8-71FE-4EAD-B1BF-6E38E96F7470}"/>
              </a:ext>
            </a:extLst>
          </p:cNvPr>
          <p:cNvSpPr>
            <a:spLocks noGrp="1"/>
          </p:cNvSpPr>
          <p:nvPr>
            <p:ph type="title"/>
          </p:nvPr>
        </p:nvSpPr>
        <p:spPr/>
        <p:txBody>
          <a:bodyPr/>
          <a:lstStyle/>
          <a:p>
            <a:r>
              <a:rPr lang="en-US"/>
              <a:t>HTML Map Design</a:t>
            </a:r>
          </a:p>
        </p:txBody>
      </p:sp>
      <p:pic>
        <p:nvPicPr>
          <p:cNvPr id="4" name="Content Placeholder 3">
            <a:extLst>
              <a:ext uri="{FF2B5EF4-FFF2-40B4-BE49-F238E27FC236}">
                <a16:creationId xmlns:a16="http://schemas.microsoft.com/office/drawing/2014/main" id="{EA4E306E-18A0-4E50-BB65-1C3B1FCC7468}"/>
              </a:ext>
            </a:extLst>
          </p:cNvPr>
          <p:cNvPicPr>
            <a:picLocks noGrp="1" noChangeAspect="1"/>
          </p:cNvPicPr>
          <p:nvPr>
            <p:ph idx="1"/>
          </p:nvPr>
        </p:nvPicPr>
        <p:blipFill>
          <a:blip r:embed="rId2"/>
          <a:stretch>
            <a:fillRect/>
          </a:stretch>
        </p:blipFill>
        <p:spPr>
          <a:xfrm>
            <a:off x="335280" y="2019300"/>
            <a:ext cx="5499016" cy="3981450"/>
          </a:xfrm>
          <a:prstGeom prst="rect">
            <a:avLst/>
          </a:prstGeom>
        </p:spPr>
      </p:pic>
      <p:pic>
        <p:nvPicPr>
          <p:cNvPr id="5" name="Picture 4">
            <a:extLst>
              <a:ext uri="{FF2B5EF4-FFF2-40B4-BE49-F238E27FC236}">
                <a16:creationId xmlns:a16="http://schemas.microsoft.com/office/drawing/2014/main" id="{80C89B34-D141-4F6D-AB84-3BBF082761BE}"/>
              </a:ext>
            </a:extLst>
          </p:cNvPr>
          <p:cNvPicPr>
            <a:picLocks noChangeAspect="1"/>
          </p:cNvPicPr>
          <p:nvPr/>
        </p:nvPicPr>
        <p:blipFill>
          <a:blip r:embed="rId3"/>
          <a:stretch>
            <a:fillRect/>
          </a:stretch>
        </p:blipFill>
        <p:spPr>
          <a:xfrm>
            <a:off x="6096000" y="2019300"/>
            <a:ext cx="5871470" cy="4257674"/>
          </a:xfrm>
          <a:prstGeom prst="rect">
            <a:avLst/>
          </a:prstGeom>
        </p:spPr>
      </p:pic>
    </p:spTree>
    <p:extLst>
      <p:ext uri="{BB962C8B-B14F-4D97-AF65-F5344CB8AC3E}">
        <p14:creationId xmlns:p14="http://schemas.microsoft.com/office/powerpoint/2010/main" val="5268851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0D5B-1635-4580-8ED5-DB03DAD2349F}"/>
              </a:ext>
            </a:extLst>
          </p:cNvPr>
          <p:cNvSpPr>
            <a:spLocks noGrp="1"/>
          </p:cNvSpPr>
          <p:nvPr>
            <p:ph type="title"/>
          </p:nvPr>
        </p:nvSpPr>
        <p:spPr/>
        <p:txBody>
          <a:bodyPr/>
          <a:lstStyle/>
          <a:p>
            <a:r>
              <a:rPr lang="en-US" dirty="0"/>
              <a:t>HTML Design</a:t>
            </a:r>
          </a:p>
        </p:txBody>
      </p:sp>
      <p:pic>
        <p:nvPicPr>
          <p:cNvPr id="4" name="Content Placeholder 3">
            <a:extLst>
              <a:ext uri="{FF2B5EF4-FFF2-40B4-BE49-F238E27FC236}">
                <a16:creationId xmlns:a16="http://schemas.microsoft.com/office/drawing/2014/main" id="{73215AB7-762D-4710-878C-3BD6AB985A0E}"/>
              </a:ext>
            </a:extLst>
          </p:cNvPr>
          <p:cNvPicPr>
            <a:picLocks noGrp="1" noChangeAspect="1"/>
          </p:cNvPicPr>
          <p:nvPr>
            <p:ph idx="1"/>
          </p:nvPr>
        </p:nvPicPr>
        <p:blipFill rotWithShape="1">
          <a:blip r:embed="rId2"/>
          <a:srcRect r="30714"/>
          <a:stretch/>
        </p:blipFill>
        <p:spPr>
          <a:xfrm>
            <a:off x="0" y="1885949"/>
            <a:ext cx="3695700" cy="4257675"/>
          </a:xfrm>
          <a:prstGeom prst="rect">
            <a:avLst/>
          </a:prstGeom>
        </p:spPr>
      </p:pic>
      <p:pic>
        <p:nvPicPr>
          <p:cNvPr id="5" name="Picture 4">
            <a:extLst>
              <a:ext uri="{FF2B5EF4-FFF2-40B4-BE49-F238E27FC236}">
                <a16:creationId xmlns:a16="http://schemas.microsoft.com/office/drawing/2014/main" id="{0623CB07-A1E8-4218-8593-5E8CFD2BC441}"/>
              </a:ext>
            </a:extLst>
          </p:cNvPr>
          <p:cNvPicPr>
            <a:picLocks noChangeAspect="1"/>
          </p:cNvPicPr>
          <p:nvPr/>
        </p:nvPicPr>
        <p:blipFill rotWithShape="1">
          <a:blip r:embed="rId3"/>
          <a:srcRect l="8791" t="7115" r="8462"/>
          <a:stretch/>
        </p:blipFill>
        <p:spPr>
          <a:xfrm>
            <a:off x="5838826" y="1885949"/>
            <a:ext cx="6448400" cy="4333876"/>
          </a:xfrm>
          <a:prstGeom prst="rect">
            <a:avLst/>
          </a:prstGeom>
        </p:spPr>
      </p:pic>
      <p:pic>
        <p:nvPicPr>
          <p:cNvPr id="6" name="Picture 5">
            <a:extLst>
              <a:ext uri="{FF2B5EF4-FFF2-40B4-BE49-F238E27FC236}">
                <a16:creationId xmlns:a16="http://schemas.microsoft.com/office/drawing/2014/main" id="{9685E5C7-E2CF-444B-8E7C-DCA11FE39707}"/>
              </a:ext>
            </a:extLst>
          </p:cNvPr>
          <p:cNvPicPr>
            <a:picLocks noChangeAspect="1"/>
          </p:cNvPicPr>
          <p:nvPr/>
        </p:nvPicPr>
        <p:blipFill>
          <a:blip r:embed="rId4"/>
          <a:stretch>
            <a:fillRect/>
          </a:stretch>
        </p:blipFill>
        <p:spPr>
          <a:xfrm>
            <a:off x="3691046" y="1885948"/>
            <a:ext cx="2152434" cy="4333877"/>
          </a:xfrm>
          <a:prstGeom prst="rect">
            <a:avLst/>
          </a:prstGeom>
        </p:spPr>
      </p:pic>
    </p:spTree>
    <p:extLst>
      <p:ext uri="{BB962C8B-B14F-4D97-AF65-F5344CB8AC3E}">
        <p14:creationId xmlns:p14="http://schemas.microsoft.com/office/powerpoint/2010/main" val="37713474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2A9E-5E5A-4F57-9729-490F61A73133}"/>
              </a:ext>
            </a:extLst>
          </p:cNvPr>
          <p:cNvSpPr>
            <a:spLocks noGrp="1"/>
          </p:cNvSpPr>
          <p:nvPr>
            <p:ph type="title"/>
          </p:nvPr>
        </p:nvSpPr>
        <p:spPr/>
        <p:txBody>
          <a:bodyPr/>
          <a:lstStyle/>
          <a:p>
            <a:r>
              <a:rPr lang="en-US" dirty="0"/>
              <a:t>HTML Design</a:t>
            </a:r>
          </a:p>
        </p:txBody>
      </p:sp>
      <p:pic>
        <p:nvPicPr>
          <p:cNvPr id="4" name="Content Placeholder 3">
            <a:extLst>
              <a:ext uri="{FF2B5EF4-FFF2-40B4-BE49-F238E27FC236}">
                <a16:creationId xmlns:a16="http://schemas.microsoft.com/office/drawing/2014/main" id="{04D95A4F-7473-4505-B8AB-4D8D2BE9C8D9}"/>
              </a:ext>
            </a:extLst>
          </p:cNvPr>
          <p:cNvPicPr>
            <a:picLocks noGrp="1" noChangeAspect="1"/>
          </p:cNvPicPr>
          <p:nvPr>
            <p:ph idx="1"/>
          </p:nvPr>
        </p:nvPicPr>
        <p:blipFill>
          <a:blip r:embed="rId2"/>
          <a:stretch>
            <a:fillRect/>
          </a:stretch>
        </p:blipFill>
        <p:spPr>
          <a:xfrm>
            <a:off x="147197" y="1917700"/>
            <a:ext cx="5186804" cy="4273550"/>
          </a:xfrm>
          <a:prstGeom prst="rect">
            <a:avLst/>
          </a:prstGeom>
        </p:spPr>
      </p:pic>
      <p:pic>
        <p:nvPicPr>
          <p:cNvPr id="5" name="Picture 4">
            <a:extLst>
              <a:ext uri="{FF2B5EF4-FFF2-40B4-BE49-F238E27FC236}">
                <a16:creationId xmlns:a16="http://schemas.microsoft.com/office/drawing/2014/main" id="{F266CB8E-06FF-4CE6-9C7D-72511EF8273C}"/>
              </a:ext>
            </a:extLst>
          </p:cNvPr>
          <p:cNvPicPr>
            <a:picLocks noChangeAspect="1"/>
          </p:cNvPicPr>
          <p:nvPr/>
        </p:nvPicPr>
        <p:blipFill>
          <a:blip r:embed="rId3"/>
          <a:stretch>
            <a:fillRect/>
          </a:stretch>
        </p:blipFill>
        <p:spPr>
          <a:xfrm>
            <a:off x="5334001" y="1917700"/>
            <a:ext cx="6400800" cy="4273550"/>
          </a:xfrm>
          <a:prstGeom prst="rect">
            <a:avLst/>
          </a:prstGeom>
        </p:spPr>
      </p:pic>
    </p:spTree>
    <p:extLst>
      <p:ext uri="{BB962C8B-B14F-4D97-AF65-F5344CB8AC3E}">
        <p14:creationId xmlns:p14="http://schemas.microsoft.com/office/powerpoint/2010/main" val="22447029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837473B0-CC2E-450A-ABE3-18F120FF3D39}">
                <a1611:picAttrSrcUrl xmlns:a1611="http://schemas.microsoft.com/office/drawing/2016/11/main" r:id="rId3"/>
              </a:ext>
            </a:extLst>
          </a:blip>
          <a:srcRect/>
          <a:stretch>
            <a:fillRect l="-6000" t="2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C20B-04F4-4235-B46E-E63337C183BC}"/>
              </a:ext>
            </a:extLst>
          </p:cNvPr>
          <p:cNvSpPr>
            <a:spLocks noGrp="1"/>
          </p:cNvSpPr>
          <p:nvPr>
            <p:ph type="title"/>
          </p:nvPr>
        </p:nvSpPr>
        <p:spPr/>
        <p:txBody>
          <a:bodyPr/>
          <a:lstStyle/>
          <a:p>
            <a:pPr algn="r"/>
            <a:r>
              <a:rPr lang="en-US" dirty="0">
                <a:solidFill>
                  <a:schemeClr val="bg1"/>
                </a:solidFill>
              </a:rPr>
              <a:t>Git Hub Repository</a:t>
            </a:r>
          </a:p>
        </p:txBody>
      </p:sp>
      <p:sp>
        <p:nvSpPr>
          <p:cNvPr id="3" name="Content Placeholder 2">
            <a:extLst>
              <a:ext uri="{FF2B5EF4-FFF2-40B4-BE49-F238E27FC236}">
                <a16:creationId xmlns:a16="http://schemas.microsoft.com/office/drawing/2014/main" id="{A6398B09-95E3-46E9-A48F-ED8A3A547FC5}"/>
              </a:ext>
            </a:extLst>
          </p:cNvPr>
          <p:cNvSpPr>
            <a:spLocks noGrp="1"/>
          </p:cNvSpPr>
          <p:nvPr>
            <p:ph idx="1"/>
          </p:nvPr>
        </p:nvSpPr>
        <p:spPr>
          <a:xfrm>
            <a:off x="5539971" y="2108202"/>
            <a:ext cx="6005484" cy="404090"/>
          </a:xfrm>
        </p:spPr>
        <p:txBody>
          <a:bodyPr>
            <a:normAutofit fontScale="92500"/>
          </a:bodyPr>
          <a:lstStyle/>
          <a:p>
            <a:r>
              <a:rPr lang="en-US" dirty="0">
                <a:solidFill>
                  <a:schemeClr val="bg1"/>
                </a:solidFill>
                <a:hlinkClick r:id="rId4">
                  <a:extLst>
                    <a:ext uri="{A12FA001-AC4F-418D-AE19-62706E023703}">
                      <ahyp:hlinkClr xmlns:ahyp="http://schemas.microsoft.com/office/drawing/2018/hyperlinkcolor" val="tx"/>
                    </a:ext>
                  </a:extLst>
                </a:hlinkClick>
              </a:rPr>
              <a:t>https://jagorman.github.io/Follow-the-Money-2.0/index.html</a:t>
            </a:r>
            <a:endParaRPr lang="en-US" dirty="0">
              <a:solidFill>
                <a:schemeClr val="bg1"/>
              </a:solidFill>
            </a:endParaRPr>
          </a:p>
        </p:txBody>
      </p:sp>
    </p:spTree>
    <p:extLst>
      <p:ext uri="{BB962C8B-B14F-4D97-AF65-F5344CB8AC3E}">
        <p14:creationId xmlns:p14="http://schemas.microsoft.com/office/powerpoint/2010/main" val="4092649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sz="1800" b="0" i="0" u="none" strike="noStrike" dirty="0">
                <a:solidFill>
                  <a:srgbClr val="000000"/>
                </a:solidFill>
                <a:effectLst/>
                <a:latin typeface="Open Sans" panose="020B0606030504020204" pitchFamily="34" charset="0"/>
              </a:rPr>
              <a:t>We will be breaking down congressional districts in Kansas and Missouri as of 2020 and whether or not the top donors correlate with the candidate platform  for Senate and House Representatives for the states of Missouri - Senate: 2 House: 8 and Kansas- Senate: 2 House: 4.  Our machine learning will predict the donors who they give their money to by party.</a:t>
            </a:r>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Steve Watkins</a:t>
            </a:r>
          </a:p>
          <a:p>
            <a:r>
              <a:rPr lang="en-US" sz="1400" dirty="0"/>
              <a:t>Pat Roberts</a:t>
            </a:r>
          </a:p>
          <a:p>
            <a:r>
              <a:rPr lang="en-US" sz="1400" dirty="0"/>
              <a:t>Sharice </a:t>
            </a:r>
            <a:r>
              <a:rPr lang="en-US" sz="1400" dirty="0" err="1"/>
              <a:t>Davids</a:t>
            </a:r>
            <a:endParaRPr lang="en-US" sz="1400" dirty="0"/>
          </a:p>
          <a:p>
            <a:r>
              <a:rPr lang="en-US" sz="1400" dirty="0"/>
              <a:t>Ron Estes</a:t>
            </a:r>
          </a:p>
        </p:txBody>
      </p:sp>
    </p:spTree>
    <p:extLst>
      <p:ext uri="{BB962C8B-B14F-4D97-AF65-F5344CB8AC3E}">
        <p14:creationId xmlns:p14="http://schemas.microsoft.com/office/powerpoint/2010/main" val="3691010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8825-E2E5-4F05-9530-AF82EE27B359}"/>
              </a:ext>
            </a:extLst>
          </p:cNvPr>
          <p:cNvSpPr>
            <a:spLocks noGrp="1"/>
          </p:cNvSpPr>
          <p:nvPr>
            <p:ph type="title"/>
          </p:nvPr>
        </p:nvSpPr>
        <p:spPr>
          <a:xfrm>
            <a:off x="1097280" y="286604"/>
            <a:ext cx="45719" cy="45719"/>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45C0A83-243B-4729-8430-0905A385E39E}"/>
              </a:ext>
            </a:extLst>
          </p:cNvPr>
          <p:cNvSpPr>
            <a:spLocks noGrp="1"/>
          </p:cNvSpPr>
          <p:nvPr>
            <p:ph idx="1"/>
          </p:nvPr>
        </p:nvSpPr>
        <p:spPr>
          <a:xfrm>
            <a:off x="1097279" y="2000251"/>
            <a:ext cx="10189845" cy="4019550"/>
          </a:xfrm>
        </p:spPr>
        <p:txBody>
          <a:bodyPr>
            <a:normAutofit fontScale="62500" lnSpcReduction="20000"/>
          </a:bodyPr>
          <a:lstStyle/>
          <a:p>
            <a:pPr marL="0" marR="0">
              <a:lnSpc>
                <a:spcPct val="107000"/>
              </a:lnSpc>
              <a:spcBef>
                <a:spcPts val="0"/>
              </a:spcBef>
              <a:spcAft>
                <a:spcPts val="800"/>
              </a:spcAft>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Researched alternate sources for </a:t>
            </a:r>
            <a:r>
              <a:rPr lang="en-US" sz="2300" b="1" dirty="0" err="1">
                <a:effectLst/>
                <a:latin typeface="Bookman Old Style" panose="02050604050505020204" pitchFamily="18" charset="0"/>
                <a:ea typeface="Calibri" panose="020F0502020204030204" pitchFamily="34" charset="0"/>
                <a:cs typeface="Times New Roman" panose="02020603050405020304" pitchFamily="18" charset="0"/>
              </a:rPr>
              <a:t>geomapping</a:t>
            </a: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 data to establish through google</a:t>
            </a:r>
          </a:p>
          <a:p>
            <a:pPr marL="342900" marR="0" lvl="0" indent="-342900">
              <a:lnSpc>
                <a:spcPct val="107000"/>
              </a:lnSpc>
              <a:spcBef>
                <a:spcPts val="0"/>
              </a:spcBef>
              <a:spcAft>
                <a:spcPts val="0"/>
              </a:spcAft>
              <a:buFont typeface="Symbol" panose="05050102010706020507" pitchFamily="18" charset="2"/>
              <a:buChar char=""/>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Longitude and latitude of Districts House and Senate</a:t>
            </a:r>
          </a:p>
          <a:p>
            <a:pPr marL="342900" marR="0" lvl="0" indent="-342900">
              <a:lnSpc>
                <a:spcPct val="107000"/>
              </a:lnSpc>
              <a:spcBef>
                <a:spcPts val="0"/>
              </a:spcBef>
              <a:spcAft>
                <a:spcPts val="800"/>
              </a:spcAft>
              <a:buFont typeface="Symbol" panose="05050102010706020507" pitchFamily="18" charset="2"/>
              <a:buChar char=""/>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Longitude and Latitude of Donors or Map by address </a:t>
            </a:r>
          </a:p>
          <a:p>
            <a:pPr marL="0" marR="0">
              <a:lnSpc>
                <a:spcPct val="107000"/>
              </a:lnSpc>
              <a:spcBef>
                <a:spcPts val="0"/>
              </a:spcBef>
              <a:spcAft>
                <a:spcPts val="800"/>
              </a:spcAft>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Our Group Intended to have a Map for Kansas and Missouri with the current House and Senate Representatives with their total donations by election year and the names of their Top 10 Primary Contributors. </a:t>
            </a:r>
          </a:p>
          <a:p>
            <a:pPr marL="0" marR="0">
              <a:lnSpc>
                <a:spcPct val="107000"/>
              </a:lnSpc>
              <a:spcBef>
                <a:spcPts val="0"/>
              </a:spcBef>
              <a:spcAft>
                <a:spcPts val="800"/>
              </a:spcAft>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Data Obtained </a:t>
            </a:r>
          </a:p>
          <a:p>
            <a:pPr marL="342900" marR="0" lvl="0" indent="-342900">
              <a:lnSpc>
                <a:spcPct val="107000"/>
              </a:lnSpc>
              <a:spcBef>
                <a:spcPts val="0"/>
              </a:spcBef>
              <a:spcAft>
                <a:spcPts val="0"/>
              </a:spcAft>
              <a:buFont typeface="Symbol" panose="05050102010706020507" pitchFamily="18" charset="2"/>
              <a:buChar char=""/>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Legislators Names and Represented State as of January 2020 </a:t>
            </a:r>
          </a:p>
          <a:p>
            <a:pPr marL="342900" marR="0" lvl="0" indent="-342900">
              <a:lnSpc>
                <a:spcPct val="107000"/>
              </a:lnSpc>
              <a:spcBef>
                <a:spcPts val="0"/>
              </a:spcBef>
              <a:spcAft>
                <a:spcPts val="0"/>
              </a:spcAft>
              <a:buFont typeface="Symbol" panose="05050102010706020507" pitchFamily="18" charset="2"/>
              <a:buChar char=""/>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Total amount of Funds Donated and Campaign Funds </a:t>
            </a:r>
          </a:p>
          <a:p>
            <a:pPr marL="342900" marR="0" lvl="0" indent="-342900">
              <a:lnSpc>
                <a:spcPct val="107000"/>
              </a:lnSpc>
              <a:spcBef>
                <a:spcPts val="0"/>
              </a:spcBef>
              <a:spcAft>
                <a:spcPts val="800"/>
              </a:spcAft>
              <a:buFont typeface="Symbol" panose="05050102010706020507" pitchFamily="18" charset="2"/>
              <a:buChar char=""/>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Candidate Party </a:t>
            </a:r>
          </a:p>
          <a:p>
            <a:pPr marL="0" marR="0">
              <a:lnSpc>
                <a:spcPct val="107000"/>
              </a:lnSpc>
              <a:spcBef>
                <a:spcPts val="0"/>
              </a:spcBef>
              <a:spcAft>
                <a:spcPts val="800"/>
              </a:spcAft>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Data Not Obtained or Incomplete </a:t>
            </a:r>
          </a:p>
          <a:p>
            <a:pPr marL="342900" marR="0" lvl="0" indent="-342900">
              <a:lnSpc>
                <a:spcPct val="107000"/>
              </a:lnSpc>
              <a:spcBef>
                <a:spcPts val="0"/>
              </a:spcBef>
              <a:spcAft>
                <a:spcPts val="0"/>
              </a:spcAft>
              <a:buFont typeface="Symbol" panose="05050102010706020507" pitchFamily="18" charset="2"/>
              <a:buChar char=""/>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If the candidate was voted out or retired the new Candidate had not been updated in the API data </a:t>
            </a:r>
          </a:p>
          <a:p>
            <a:pPr marL="342900" marR="0" lvl="0" indent="-342900">
              <a:lnSpc>
                <a:spcPct val="107000"/>
              </a:lnSpc>
              <a:spcBef>
                <a:spcPts val="0"/>
              </a:spcBef>
              <a:spcAft>
                <a:spcPts val="800"/>
              </a:spcAft>
              <a:buFont typeface="Symbol" panose="05050102010706020507" pitchFamily="18" charset="2"/>
              <a:buChar char=""/>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There is not geographical data for the Candidates or the Contributors to add data to the Map and layer.</a:t>
            </a:r>
          </a:p>
          <a:p>
            <a:pPr marL="0" marR="0">
              <a:lnSpc>
                <a:spcPct val="107000"/>
              </a:lnSpc>
              <a:spcBef>
                <a:spcPts val="0"/>
              </a:spcBef>
              <a:spcAft>
                <a:spcPts val="800"/>
              </a:spcAft>
            </a:pPr>
            <a:r>
              <a:rPr lang="en-US" sz="2300" b="1" dirty="0">
                <a:effectLst/>
                <a:latin typeface="Bookman Old Style" panose="02050604050505020204" pitchFamily="18" charset="0"/>
                <a:ea typeface="Calibri" panose="020F0502020204030204" pitchFamily="34" charset="0"/>
                <a:cs typeface="Times New Roman" panose="02020603050405020304" pitchFamily="18" charset="0"/>
              </a:rPr>
              <a:t>The data obtained is extensive and in multiple files to be tied together.</a:t>
            </a:r>
          </a:p>
        </p:txBody>
      </p:sp>
      <p:pic>
        <p:nvPicPr>
          <p:cNvPr id="5" name="Picture 4">
            <a:extLst>
              <a:ext uri="{FF2B5EF4-FFF2-40B4-BE49-F238E27FC236}">
                <a16:creationId xmlns:a16="http://schemas.microsoft.com/office/drawing/2014/main" id="{462C24B5-AF99-454B-99E5-A54FE5BD8E6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97280" y="286605"/>
            <a:ext cx="7315215" cy="1142146"/>
          </a:xfrm>
          <a:prstGeom prst="rect">
            <a:avLst/>
          </a:prstGeom>
        </p:spPr>
      </p:pic>
    </p:spTree>
    <p:extLst>
      <p:ext uri="{BB962C8B-B14F-4D97-AF65-F5344CB8AC3E}">
        <p14:creationId xmlns:p14="http://schemas.microsoft.com/office/powerpoint/2010/main" val="39225287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21AE-6836-418B-9DB5-7D921BCDC171}"/>
              </a:ext>
            </a:extLst>
          </p:cNvPr>
          <p:cNvSpPr>
            <a:spLocks noGrp="1"/>
          </p:cNvSpPr>
          <p:nvPr>
            <p:ph type="title"/>
          </p:nvPr>
        </p:nvSpPr>
        <p:spPr>
          <a:xfrm>
            <a:off x="1097280" y="286603"/>
            <a:ext cx="10058400" cy="618370"/>
          </a:xfrm>
        </p:spPr>
        <p:txBody>
          <a:bodyPr>
            <a:noAutofit/>
          </a:bodyPr>
          <a:lstStyle/>
          <a:p>
            <a:r>
              <a:rPr lang="en-US" sz="3600" dirty="0"/>
              <a:t>Combined		Kansas			Missouri</a:t>
            </a:r>
          </a:p>
        </p:txBody>
      </p:sp>
      <p:pic>
        <p:nvPicPr>
          <p:cNvPr id="4" name="Content Placeholder 3">
            <a:extLst>
              <a:ext uri="{FF2B5EF4-FFF2-40B4-BE49-F238E27FC236}">
                <a16:creationId xmlns:a16="http://schemas.microsoft.com/office/drawing/2014/main" id="{57AFCBE5-4B94-4798-AB0B-80095F307934}"/>
              </a:ext>
            </a:extLst>
          </p:cNvPr>
          <p:cNvPicPr>
            <a:picLocks noGrp="1" noChangeAspect="1"/>
          </p:cNvPicPr>
          <p:nvPr>
            <p:ph idx="1"/>
          </p:nvPr>
        </p:nvPicPr>
        <p:blipFill rotWithShape="1">
          <a:blip r:embed="rId2"/>
          <a:srcRect l="-518" t="7046" r="28802" b="-1795"/>
          <a:stretch/>
        </p:blipFill>
        <p:spPr>
          <a:xfrm>
            <a:off x="236298" y="1053330"/>
            <a:ext cx="4222581" cy="4977352"/>
          </a:xfrm>
          <a:prstGeom prst="rect">
            <a:avLst/>
          </a:prstGeom>
        </p:spPr>
      </p:pic>
      <p:pic>
        <p:nvPicPr>
          <p:cNvPr id="5" name="Picture 4">
            <a:extLst>
              <a:ext uri="{FF2B5EF4-FFF2-40B4-BE49-F238E27FC236}">
                <a16:creationId xmlns:a16="http://schemas.microsoft.com/office/drawing/2014/main" id="{7C11E805-44AF-4CE1-9941-B6B45290EA7E}"/>
              </a:ext>
            </a:extLst>
          </p:cNvPr>
          <p:cNvPicPr>
            <a:picLocks noChangeAspect="1"/>
          </p:cNvPicPr>
          <p:nvPr/>
        </p:nvPicPr>
        <p:blipFill rotWithShape="1">
          <a:blip r:embed="rId3"/>
          <a:srcRect l="2452" t="16456" r="27066" b="27283"/>
          <a:stretch/>
        </p:blipFill>
        <p:spPr>
          <a:xfrm>
            <a:off x="4505699" y="1053329"/>
            <a:ext cx="3412501" cy="4842645"/>
          </a:xfrm>
          <a:prstGeom prst="rect">
            <a:avLst/>
          </a:prstGeom>
        </p:spPr>
      </p:pic>
      <p:pic>
        <p:nvPicPr>
          <p:cNvPr id="6" name="Picture 5">
            <a:extLst>
              <a:ext uri="{FF2B5EF4-FFF2-40B4-BE49-F238E27FC236}">
                <a16:creationId xmlns:a16="http://schemas.microsoft.com/office/drawing/2014/main" id="{F899D1D5-B6B3-4BAA-8775-436C6DD2CCFB}"/>
              </a:ext>
            </a:extLst>
          </p:cNvPr>
          <p:cNvPicPr>
            <a:picLocks noChangeAspect="1"/>
          </p:cNvPicPr>
          <p:nvPr/>
        </p:nvPicPr>
        <p:blipFill rotWithShape="1">
          <a:blip r:embed="rId4"/>
          <a:srcRect l="2613" t="12783" r="37515" b="14640"/>
          <a:stretch/>
        </p:blipFill>
        <p:spPr>
          <a:xfrm>
            <a:off x="7965021" y="1053330"/>
            <a:ext cx="4128940" cy="4977352"/>
          </a:xfrm>
          <a:prstGeom prst="rect">
            <a:avLst/>
          </a:prstGeom>
        </p:spPr>
      </p:pic>
    </p:spTree>
    <p:extLst>
      <p:ext uri="{BB962C8B-B14F-4D97-AF65-F5344CB8AC3E}">
        <p14:creationId xmlns:p14="http://schemas.microsoft.com/office/powerpoint/2010/main" val="18490675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0836E-A762-470C-9697-26F6C25FC415}"/>
              </a:ext>
            </a:extLst>
          </p:cNvPr>
          <p:cNvSpPr>
            <a:spLocks noGrp="1"/>
          </p:cNvSpPr>
          <p:nvPr>
            <p:ph type="title"/>
          </p:nvPr>
        </p:nvSpPr>
        <p:spPr>
          <a:xfrm>
            <a:off x="1097280" y="286603"/>
            <a:ext cx="66675" cy="154305"/>
          </a:xfrm>
        </p:spPr>
        <p:txBody>
          <a:bodyPr>
            <a:normAutofit fontScale="90000"/>
          </a:bodyPr>
          <a:lstStyle/>
          <a:p>
            <a:endParaRPr lang="en-US" dirty="0"/>
          </a:p>
        </p:txBody>
      </p:sp>
      <p:pic>
        <p:nvPicPr>
          <p:cNvPr id="6" name="Content Placeholder 5">
            <a:extLst>
              <a:ext uri="{FF2B5EF4-FFF2-40B4-BE49-F238E27FC236}">
                <a16:creationId xmlns:a16="http://schemas.microsoft.com/office/drawing/2014/main" id="{2CC72BB4-222E-491C-9D12-6654E4D082D0}"/>
              </a:ext>
            </a:extLst>
          </p:cNvPr>
          <p:cNvPicPr>
            <a:picLocks noGrp="1" noChangeAspect="1"/>
          </p:cNvPicPr>
          <p:nvPr>
            <p:ph idx="1"/>
          </p:nvPr>
        </p:nvPicPr>
        <p:blipFill rotWithShape="1">
          <a:blip r:embed="rId2"/>
          <a:srcRect r="32233" b="13972"/>
          <a:stretch/>
        </p:blipFill>
        <p:spPr>
          <a:xfrm>
            <a:off x="1169002" y="1583054"/>
            <a:ext cx="4469798" cy="4601678"/>
          </a:xfrm>
          <a:prstGeom prst="rect">
            <a:avLst/>
          </a:prstGeom>
        </p:spPr>
      </p:pic>
      <p:pic>
        <p:nvPicPr>
          <p:cNvPr id="5" name="Picture 4">
            <a:extLst>
              <a:ext uri="{FF2B5EF4-FFF2-40B4-BE49-F238E27FC236}">
                <a16:creationId xmlns:a16="http://schemas.microsoft.com/office/drawing/2014/main" id="{9254397A-091B-4AF9-B414-E859C784AA8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63955" y="440908"/>
            <a:ext cx="7315215" cy="1142146"/>
          </a:xfrm>
          <a:prstGeom prst="rect">
            <a:avLst/>
          </a:prstGeom>
        </p:spPr>
      </p:pic>
      <p:pic>
        <p:nvPicPr>
          <p:cNvPr id="7" name="Picture 6">
            <a:extLst>
              <a:ext uri="{FF2B5EF4-FFF2-40B4-BE49-F238E27FC236}">
                <a16:creationId xmlns:a16="http://schemas.microsoft.com/office/drawing/2014/main" id="{BEA45DFC-80D6-41EB-92CC-D9A2680D6D31}"/>
              </a:ext>
            </a:extLst>
          </p:cNvPr>
          <p:cNvPicPr>
            <a:picLocks noChangeAspect="1"/>
          </p:cNvPicPr>
          <p:nvPr/>
        </p:nvPicPr>
        <p:blipFill rotWithShape="1">
          <a:blip r:embed="rId5"/>
          <a:srcRect r="32860" b="8742"/>
          <a:stretch/>
        </p:blipFill>
        <p:spPr>
          <a:xfrm>
            <a:off x="5638800" y="1583053"/>
            <a:ext cx="5229225" cy="4446271"/>
          </a:xfrm>
          <a:prstGeom prst="rect">
            <a:avLst/>
          </a:prstGeom>
        </p:spPr>
      </p:pic>
    </p:spTree>
    <p:extLst>
      <p:ext uri="{BB962C8B-B14F-4D97-AF65-F5344CB8AC3E}">
        <p14:creationId xmlns:p14="http://schemas.microsoft.com/office/powerpoint/2010/main" val="7787860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39A6-72C1-42E0-B501-CF16588957EB}"/>
              </a:ext>
            </a:extLst>
          </p:cNvPr>
          <p:cNvSpPr>
            <a:spLocks noGrp="1"/>
          </p:cNvSpPr>
          <p:nvPr>
            <p:ph type="title"/>
          </p:nvPr>
        </p:nvSpPr>
        <p:spPr>
          <a:xfrm>
            <a:off x="1097280" y="286604"/>
            <a:ext cx="45719" cy="46771"/>
          </a:xfrm>
        </p:spPr>
        <p:txBody>
          <a:bodyPr>
            <a:normAutofit fontScale="90000"/>
          </a:bodyPr>
          <a:lstStyle/>
          <a:p>
            <a:endParaRPr lang="en-US" dirty="0"/>
          </a:p>
        </p:txBody>
      </p:sp>
      <p:pic>
        <p:nvPicPr>
          <p:cNvPr id="4" name="Content Placeholder 3">
            <a:extLst>
              <a:ext uri="{FF2B5EF4-FFF2-40B4-BE49-F238E27FC236}">
                <a16:creationId xmlns:a16="http://schemas.microsoft.com/office/drawing/2014/main" id="{938E8046-CE89-4A69-B8D6-3E2001E5AED9}"/>
              </a:ext>
            </a:extLst>
          </p:cNvPr>
          <p:cNvPicPr>
            <a:picLocks noGrp="1" noChangeAspect="1"/>
          </p:cNvPicPr>
          <p:nvPr>
            <p:ph idx="1"/>
          </p:nvPr>
        </p:nvPicPr>
        <p:blipFill>
          <a:blip r:embed="rId2"/>
          <a:stretch>
            <a:fillRect/>
          </a:stretch>
        </p:blipFill>
        <p:spPr>
          <a:xfrm>
            <a:off x="652945" y="1287261"/>
            <a:ext cx="5046519" cy="4918230"/>
          </a:xfrm>
          <a:prstGeom prst="rect">
            <a:avLst/>
          </a:prstGeom>
        </p:spPr>
      </p:pic>
      <p:pic>
        <p:nvPicPr>
          <p:cNvPr id="6" name="Picture 5">
            <a:extLst>
              <a:ext uri="{FF2B5EF4-FFF2-40B4-BE49-F238E27FC236}">
                <a16:creationId xmlns:a16="http://schemas.microsoft.com/office/drawing/2014/main" id="{D725290B-7D0E-45ED-994D-165338072AC1}"/>
              </a:ext>
            </a:extLst>
          </p:cNvPr>
          <p:cNvPicPr>
            <a:picLocks noChangeAspect="1"/>
          </p:cNvPicPr>
          <p:nvPr/>
        </p:nvPicPr>
        <p:blipFill>
          <a:blip r:embed="rId3"/>
          <a:stretch>
            <a:fillRect/>
          </a:stretch>
        </p:blipFill>
        <p:spPr>
          <a:xfrm>
            <a:off x="5770484" y="1287261"/>
            <a:ext cx="5663953" cy="4918230"/>
          </a:xfrm>
          <a:prstGeom prst="rect">
            <a:avLst/>
          </a:prstGeom>
        </p:spPr>
      </p:pic>
      <p:pic>
        <p:nvPicPr>
          <p:cNvPr id="5" name="Picture 4">
            <a:extLst>
              <a:ext uri="{FF2B5EF4-FFF2-40B4-BE49-F238E27FC236}">
                <a16:creationId xmlns:a16="http://schemas.microsoft.com/office/drawing/2014/main" id="{B3CA7346-3231-44E4-9FBC-070DCD0BBD5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7280" y="0"/>
            <a:ext cx="2891458" cy="1424562"/>
          </a:xfrm>
          <a:prstGeom prst="rect">
            <a:avLst/>
          </a:prstGeom>
        </p:spPr>
      </p:pic>
      <p:sp>
        <p:nvSpPr>
          <p:cNvPr id="7" name="TextBox 6">
            <a:extLst>
              <a:ext uri="{FF2B5EF4-FFF2-40B4-BE49-F238E27FC236}">
                <a16:creationId xmlns:a16="http://schemas.microsoft.com/office/drawing/2014/main" id="{EC07B683-3A59-4A4F-98AF-C8830C1E59DE}"/>
              </a:ext>
            </a:extLst>
          </p:cNvPr>
          <p:cNvSpPr txBox="1"/>
          <p:nvPr/>
        </p:nvSpPr>
        <p:spPr>
          <a:xfrm>
            <a:off x="6995465" y="6240530"/>
            <a:ext cx="3616756" cy="230832"/>
          </a:xfrm>
          <a:prstGeom prst="rect">
            <a:avLst/>
          </a:prstGeom>
          <a:noFill/>
        </p:spPr>
        <p:txBody>
          <a:bodyPr wrap="square" rtlCol="0">
            <a:spAutoFit/>
          </a:bodyPr>
          <a:lstStyle/>
          <a:p>
            <a:r>
              <a:rPr lang="en-US" sz="900">
                <a:hlinkClick r:id="rId5" tooltip="https://pt.wikipedia.org/wiki/Projeto_Jupyter"/>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35827313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D747-6E05-493D-BE0E-6FE074514A32}"/>
              </a:ext>
            </a:extLst>
          </p:cNvPr>
          <p:cNvSpPr>
            <a:spLocks noGrp="1"/>
          </p:cNvSpPr>
          <p:nvPr>
            <p:ph type="title"/>
          </p:nvPr>
        </p:nvSpPr>
        <p:spPr>
          <a:xfrm>
            <a:off x="1097280" y="286603"/>
            <a:ext cx="10058400" cy="1027847"/>
          </a:xfrm>
        </p:spPr>
        <p:txBody>
          <a:bodyPr/>
          <a:lstStyle/>
          <a:p>
            <a:r>
              <a:rPr lang="en-US" dirty="0"/>
              <a:t>Machine Learning</a:t>
            </a:r>
          </a:p>
        </p:txBody>
      </p:sp>
      <p:pic>
        <p:nvPicPr>
          <p:cNvPr id="9" name="Content Placeholder 8">
            <a:extLst>
              <a:ext uri="{FF2B5EF4-FFF2-40B4-BE49-F238E27FC236}">
                <a16:creationId xmlns:a16="http://schemas.microsoft.com/office/drawing/2014/main" id="{599E7ADE-A4B5-46DA-A705-51CEA408F80E}"/>
              </a:ext>
            </a:extLst>
          </p:cNvPr>
          <p:cNvPicPr>
            <a:picLocks noGrp="1" noChangeAspect="1"/>
          </p:cNvPicPr>
          <p:nvPr>
            <p:ph idx="1"/>
          </p:nvPr>
        </p:nvPicPr>
        <p:blipFill>
          <a:blip r:embed="rId2"/>
          <a:stretch>
            <a:fillRect/>
          </a:stretch>
        </p:blipFill>
        <p:spPr>
          <a:xfrm>
            <a:off x="2107565" y="2085974"/>
            <a:ext cx="3847977" cy="427553"/>
          </a:xfrm>
          <a:prstGeom prst="rect">
            <a:avLst/>
          </a:prstGeom>
        </p:spPr>
      </p:pic>
      <p:sp>
        <p:nvSpPr>
          <p:cNvPr id="10" name="TextBox 9">
            <a:extLst>
              <a:ext uri="{FF2B5EF4-FFF2-40B4-BE49-F238E27FC236}">
                <a16:creationId xmlns:a16="http://schemas.microsoft.com/office/drawing/2014/main" id="{47999450-2231-47C6-9D35-5640D1C6CF06}"/>
              </a:ext>
            </a:extLst>
          </p:cNvPr>
          <p:cNvSpPr txBox="1"/>
          <p:nvPr/>
        </p:nvSpPr>
        <p:spPr>
          <a:xfrm>
            <a:off x="0" y="3654444"/>
            <a:ext cx="2527300" cy="369332"/>
          </a:xfrm>
          <a:prstGeom prst="rect">
            <a:avLst/>
          </a:prstGeom>
          <a:noFill/>
        </p:spPr>
        <p:txBody>
          <a:bodyPr wrap="square" rtlCol="0">
            <a:spAutoFit/>
          </a:bodyPr>
          <a:lstStyle/>
          <a:p>
            <a:r>
              <a:rPr lang="en-US" dirty="0">
                <a:latin typeface="+mj-lt"/>
              </a:rPr>
              <a:t>Preprocessed Data</a:t>
            </a:r>
          </a:p>
        </p:txBody>
      </p:sp>
      <p:pic>
        <p:nvPicPr>
          <p:cNvPr id="11" name="Picture 10">
            <a:extLst>
              <a:ext uri="{FF2B5EF4-FFF2-40B4-BE49-F238E27FC236}">
                <a16:creationId xmlns:a16="http://schemas.microsoft.com/office/drawing/2014/main" id="{56A7AD38-7333-49DB-989F-91DF32AF4504}"/>
              </a:ext>
            </a:extLst>
          </p:cNvPr>
          <p:cNvPicPr>
            <a:picLocks noChangeAspect="1"/>
          </p:cNvPicPr>
          <p:nvPr/>
        </p:nvPicPr>
        <p:blipFill>
          <a:blip r:embed="rId3"/>
          <a:stretch>
            <a:fillRect/>
          </a:stretch>
        </p:blipFill>
        <p:spPr>
          <a:xfrm>
            <a:off x="2107565" y="2790824"/>
            <a:ext cx="4067288" cy="3125273"/>
          </a:xfrm>
          <a:prstGeom prst="rect">
            <a:avLst/>
          </a:prstGeom>
        </p:spPr>
      </p:pic>
      <p:sp>
        <p:nvSpPr>
          <p:cNvPr id="12" name="TextBox 11">
            <a:extLst>
              <a:ext uri="{FF2B5EF4-FFF2-40B4-BE49-F238E27FC236}">
                <a16:creationId xmlns:a16="http://schemas.microsoft.com/office/drawing/2014/main" id="{5ACAA836-7A36-4CEB-93B5-68CAE53BCAD0}"/>
              </a:ext>
            </a:extLst>
          </p:cNvPr>
          <p:cNvSpPr txBox="1"/>
          <p:nvPr/>
        </p:nvSpPr>
        <p:spPr>
          <a:xfrm>
            <a:off x="8035925" y="1894760"/>
            <a:ext cx="2012950" cy="369332"/>
          </a:xfrm>
          <a:prstGeom prst="rect">
            <a:avLst/>
          </a:prstGeom>
          <a:noFill/>
        </p:spPr>
        <p:txBody>
          <a:bodyPr wrap="square" rtlCol="0">
            <a:spAutoFit/>
          </a:bodyPr>
          <a:lstStyle/>
          <a:p>
            <a:r>
              <a:rPr lang="en-US" dirty="0">
                <a:latin typeface="+mj-lt"/>
              </a:rPr>
              <a:t>Model in Python</a:t>
            </a:r>
          </a:p>
        </p:txBody>
      </p:sp>
      <p:pic>
        <p:nvPicPr>
          <p:cNvPr id="13" name="Picture 12">
            <a:extLst>
              <a:ext uri="{FF2B5EF4-FFF2-40B4-BE49-F238E27FC236}">
                <a16:creationId xmlns:a16="http://schemas.microsoft.com/office/drawing/2014/main" id="{C21DD7E7-67E5-4234-86F1-4171C2991F60}"/>
              </a:ext>
            </a:extLst>
          </p:cNvPr>
          <p:cNvPicPr>
            <a:picLocks noChangeAspect="1"/>
          </p:cNvPicPr>
          <p:nvPr/>
        </p:nvPicPr>
        <p:blipFill>
          <a:blip r:embed="rId4"/>
          <a:stretch>
            <a:fillRect/>
          </a:stretch>
        </p:blipFill>
        <p:spPr>
          <a:xfrm>
            <a:off x="7334250" y="2299751"/>
            <a:ext cx="3742983" cy="3958172"/>
          </a:xfrm>
          <a:prstGeom prst="rect">
            <a:avLst/>
          </a:prstGeom>
        </p:spPr>
      </p:pic>
      <p:sp>
        <p:nvSpPr>
          <p:cNvPr id="15" name="TextBox 14">
            <a:extLst>
              <a:ext uri="{FF2B5EF4-FFF2-40B4-BE49-F238E27FC236}">
                <a16:creationId xmlns:a16="http://schemas.microsoft.com/office/drawing/2014/main" id="{64BD442D-9329-4EEF-8157-F988933BC784}"/>
              </a:ext>
            </a:extLst>
          </p:cNvPr>
          <p:cNvSpPr txBox="1"/>
          <p:nvPr/>
        </p:nvSpPr>
        <p:spPr>
          <a:xfrm>
            <a:off x="390525" y="2079426"/>
            <a:ext cx="1609725" cy="369332"/>
          </a:xfrm>
          <a:prstGeom prst="rect">
            <a:avLst/>
          </a:prstGeom>
          <a:noFill/>
        </p:spPr>
        <p:txBody>
          <a:bodyPr wrap="square" rtlCol="0">
            <a:spAutoFit/>
          </a:bodyPr>
          <a:lstStyle/>
          <a:p>
            <a:r>
              <a:rPr lang="en-US" dirty="0">
                <a:latin typeface="+mj-lt"/>
              </a:rPr>
              <a:t>ML Stats</a:t>
            </a:r>
          </a:p>
        </p:txBody>
      </p:sp>
    </p:spTree>
    <p:extLst>
      <p:ext uri="{BB962C8B-B14F-4D97-AF65-F5344CB8AC3E}">
        <p14:creationId xmlns:p14="http://schemas.microsoft.com/office/powerpoint/2010/main" val="23355018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233E6F-B17A-43C6-A89C-CB75B8B2E637}"/>
              </a:ext>
            </a:extLst>
          </p:cNvPr>
          <p:cNvPicPr>
            <a:picLocks noChangeAspect="1"/>
          </p:cNvPicPr>
          <p:nvPr/>
        </p:nvPicPr>
        <p:blipFill>
          <a:blip r:embed="rId2"/>
          <a:stretch>
            <a:fillRect/>
          </a:stretch>
        </p:blipFill>
        <p:spPr>
          <a:xfrm>
            <a:off x="228599" y="1537216"/>
            <a:ext cx="3719632" cy="2762250"/>
          </a:xfrm>
          <a:prstGeom prst="rect">
            <a:avLst/>
          </a:prstGeom>
        </p:spPr>
      </p:pic>
      <p:sp>
        <p:nvSpPr>
          <p:cNvPr id="5" name="TextBox 4">
            <a:extLst>
              <a:ext uri="{FF2B5EF4-FFF2-40B4-BE49-F238E27FC236}">
                <a16:creationId xmlns:a16="http://schemas.microsoft.com/office/drawing/2014/main" id="{72024799-8181-445D-9FB4-DA79D64DA848}"/>
              </a:ext>
            </a:extLst>
          </p:cNvPr>
          <p:cNvSpPr txBox="1"/>
          <p:nvPr/>
        </p:nvSpPr>
        <p:spPr>
          <a:xfrm>
            <a:off x="4188737" y="1599426"/>
            <a:ext cx="4481394" cy="584775"/>
          </a:xfrm>
          <a:prstGeom prst="rect">
            <a:avLst/>
          </a:prstGeom>
          <a:noFill/>
        </p:spPr>
        <p:txBody>
          <a:bodyPr wrap="square" rtlCol="0">
            <a:spAutoFit/>
          </a:bodyPr>
          <a:lstStyle/>
          <a:p>
            <a:r>
              <a:rPr lang="en-US" sz="1600" dirty="0">
                <a:solidFill>
                  <a:srgbClr val="1D1C1D"/>
                </a:solidFill>
                <a:latin typeface="+mj-lt"/>
              </a:rPr>
              <a:t>C</a:t>
            </a:r>
            <a:r>
              <a:rPr lang="en-US" sz="1600" b="0" i="0" dirty="0">
                <a:solidFill>
                  <a:srgbClr val="1D1C1D"/>
                </a:solidFill>
                <a:effectLst/>
                <a:latin typeface="+mj-lt"/>
              </a:rPr>
              <a:t>hecking boxes to make prediction in </a:t>
            </a:r>
            <a:r>
              <a:rPr lang="en-US" sz="1600" dirty="0" err="1">
                <a:solidFill>
                  <a:srgbClr val="1D1C1D"/>
                </a:solidFill>
                <a:latin typeface="+mj-lt"/>
              </a:rPr>
              <a:t>J</a:t>
            </a:r>
            <a:r>
              <a:rPr lang="en-US" sz="1600" b="0" i="0" dirty="0" err="1">
                <a:solidFill>
                  <a:srgbClr val="1D1C1D"/>
                </a:solidFill>
                <a:effectLst/>
                <a:latin typeface="+mj-lt"/>
              </a:rPr>
              <a:t>avascript</a:t>
            </a:r>
            <a:endParaRPr lang="en-US" sz="1600" dirty="0">
              <a:latin typeface="+mj-lt"/>
            </a:endParaRPr>
          </a:p>
        </p:txBody>
      </p:sp>
      <p:pic>
        <p:nvPicPr>
          <p:cNvPr id="6" name="Picture 5">
            <a:extLst>
              <a:ext uri="{FF2B5EF4-FFF2-40B4-BE49-F238E27FC236}">
                <a16:creationId xmlns:a16="http://schemas.microsoft.com/office/drawing/2014/main" id="{BFB62B9C-45B6-4FFD-AA7D-9B6BC84E7569}"/>
              </a:ext>
            </a:extLst>
          </p:cNvPr>
          <p:cNvPicPr>
            <a:picLocks noChangeAspect="1"/>
          </p:cNvPicPr>
          <p:nvPr/>
        </p:nvPicPr>
        <p:blipFill>
          <a:blip r:embed="rId3"/>
          <a:stretch>
            <a:fillRect/>
          </a:stretch>
        </p:blipFill>
        <p:spPr>
          <a:xfrm>
            <a:off x="4279106" y="2245757"/>
            <a:ext cx="3719632" cy="3967162"/>
          </a:xfrm>
          <a:prstGeom prst="rect">
            <a:avLst/>
          </a:prstGeom>
        </p:spPr>
      </p:pic>
      <p:pic>
        <p:nvPicPr>
          <p:cNvPr id="7" name="Picture 6">
            <a:extLst>
              <a:ext uri="{FF2B5EF4-FFF2-40B4-BE49-F238E27FC236}">
                <a16:creationId xmlns:a16="http://schemas.microsoft.com/office/drawing/2014/main" id="{1E629684-C550-43E2-BB05-7A6193BCE8A8}"/>
              </a:ext>
            </a:extLst>
          </p:cNvPr>
          <p:cNvPicPr>
            <a:picLocks noChangeAspect="1"/>
          </p:cNvPicPr>
          <p:nvPr/>
        </p:nvPicPr>
        <p:blipFill>
          <a:blip r:embed="rId4"/>
          <a:stretch>
            <a:fillRect/>
          </a:stretch>
        </p:blipFill>
        <p:spPr>
          <a:xfrm>
            <a:off x="8577261" y="1603891"/>
            <a:ext cx="3386140" cy="3967162"/>
          </a:xfrm>
          <a:prstGeom prst="rect">
            <a:avLst/>
          </a:prstGeom>
        </p:spPr>
      </p:pic>
      <p:sp>
        <p:nvSpPr>
          <p:cNvPr id="8" name="TextBox 7">
            <a:extLst>
              <a:ext uri="{FF2B5EF4-FFF2-40B4-BE49-F238E27FC236}">
                <a16:creationId xmlns:a16="http://schemas.microsoft.com/office/drawing/2014/main" id="{41B723C1-BEBC-40F6-968E-2A8057A2256C}"/>
              </a:ext>
            </a:extLst>
          </p:cNvPr>
          <p:cNvSpPr txBox="1"/>
          <p:nvPr/>
        </p:nvSpPr>
        <p:spPr>
          <a:xfrm>
            <a:off x="8577261" y="963781"/>
            <a:ext cx="3719632" cy="584775"/>
          </a:xfrm>
          <a:prstGeom prst="rect">
            <a:avLst/>
          </a:prstGeom>
          <a:noFill/>
        </p:spPr>
        <p:txBody>
          <a:bodyPr wrap="square" rtlCol="0">
            <a:spAutoFit/>
          </a:bodyPr>
          <a:lstStyle/>
          <a:p>
            <a:r>
              <a:rPr lang="en-US" sz="1600" dirty="0">
                <a:latin typeface="+mj-lt"/>
              </a:rPr>
              <a:t>Server to transfer predicted data between </a:t>
            </a:r>
            <a:r>
              <a:rPr lang="en-US" sz="1600" dirty="0" err="1">
                <a:latin typeface="+mj-lt"/>
              </a:rPr>
              <a:t>Javascript</a:t>
            </a:r>
            <a:r>
              <a:rPr lang="en-US" sz="1600" dirty="0">
                <a:latin typeface="+mj-lt"/>
              </a:rPr>
              <a:t> and Python</a:t>
            </a:r>
          </a:p>
        </p:txBody>
      </p:sp>
      <p:sp>
        <p:nvSpPr>
          <p:cNvPr id="10" name="TextBox 9">
            <a:extLst>
              <a:ext uri="{FF2B5EF4-FFF2-40B4-BE49-F238E27FC236}">
                <a16:creationId xmlns:a16="http://schemas.microsoft.com/office/drawing/2014/main" id="{7A33BFAF-BEE7-4CEF-AE70-3AFCF7DA3916}"/>
              </a:ext>
            </a:extLst>
          </p:cNvPr>
          <p:cNvSpPr txBox="1"/>
          <p:nvPr/>
        </p:nvSpPr>
        <p:spPr>
          <a:xfrm>
            <a:off x="228599" y="1122879"/>
            <a:ext cx="3742983" cy="338554"/>
          </a:xfrm>
          <a:prstGeom prst="rect">
            <a:avLst/>
          </a:prstGeom>
          <a:noFill/>
        </p:spPr>
        <p:txBody>
          <a:bodyPr wrap="square" rtlCol="0">
            <a:spAutoFit/>
          </a:bodyPr>
          <a:lstStyle/>
          <a:p>
            <a:r>
              <a:rPr lang="en-US" sz="1600" dirty="0">
                <a:latin typeface="+mj-lt"/>
              </a:rPr>
              <a:t>Predicting Function in Python</a:t>
            </a:r>
          </a:p>
        </p:txBody>
      </p:sp>
      <p:sp>
        <p:nvSpPr>
          <p:cNvPr id="11" name="TextBox 10">
            <a:extLst>
              <a:ext uri="{FF2B5EF4-FFF2-40B4-BE49-F238E27FC236}">
                <a16:creationId xmlns:a16="http://schemas.microsoft.com/office/drawing/2014/main" id="{8526C517-6EDC-4AF4-A6FA-581E86C38418}"/>
              </a:ext>
            </a:extLst>
          </p:cNvPr>
          <p:cNvSpPr txBox="1"/>
          <p:nvPr/>
        </p:nvSpPr>
        <p:spPr>
          <a:xfrm>
            <a:off x="676275" y="276225"/>
            <a:ext cx="7544145" cy="646331"/>
          </a:xfrm>
          <a:prstGeom prst="rect">
            <a:avLst/>
          </a:prstGeom>
          <a:noFill/>
        </p:spPr>
        <p:txBody>
          <a:bodyPr wrap="square" rtlCol="0">
            <a:spAutoFit/>
          </a:bodyPr>
          <a:lstStyle/>
          <a:p>
            <a:r>
              <a:rPr lang="en-US" sz="3600" dirty="0">
                <a:latin typeface="+mj-lt"/>
              </a:rPr>
              <a:t>Machine Learning</a:t>
            </a:r>
          </a:p>
        </p:txBody>
      </p:sp>
    </p:spTree>
    <p:extLst>
      <p:ext uri="{BB962C8B-B14F-4D97-AF65-F5344CB8AC3E}">
        <p14:creationId xmlns:p14="http://schemas.microsoft.com/office/powerpoint/2010/main" val="26099061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pPr algn="ctr"/>
            <a:r>
              <a:rPr lang="en-US" dirty="0"/>
              <a:t>Design Ideas for Kansas and Missouri</a:t>
            </a:r>
          </a:p>
        </p:txBody>
      </p:sp>
      <p:pic>
        <p:nvPicPr>
          <p:cNvPr id="1026" name="Picture 2">
            <a:extLst>
              <a:ext uri="{FF2B5EF4-FFF2-40B4-BE49-F238E27FC236}">
                <a16:creationId xmlns:a16="http://schemas.microsoft.com/office/drawing/2014/main" id="{D540F7C2-A818-43F4-92B5-DC83A70D0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737359"/>
            <a:ext cx="5701085" cy="4444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ECDD13-39B2-4FF4-83A8-85EF482CE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1737360"/>
            <a:ext cx="5943600" cy="444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471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6050</TotalTime>
  <Words>362</Words>
  <Application>Microsoft Office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Bookman Old Style</vt:lpstr>
      <vt:lpstr>Calibri</vt:lpstr>
      <vt:lpstr>Franklin Gothic Book</vt:lpstr>
      <vt:lpstr>Open Sans</vt:lpstr>
      <vt:lpstr>Symbol</vt:lpstr>
      <vt:lpstr>1_RetrospectVTI</vt:lpstr>
      <vt:lpstr>Follow the Money</vt:lpstr>
      <vt:lpstr>Overview</vt:lpstr>
      <vt:lpstr>PowerPoint Presentation</vt:lpstr>
      <vt:lpstr>Combined  Kansas   Missouri</vt:lpstr>
      <vt:lpstr>PowerPoint Presentation</vt:lpstr>
      <vt:lpstr>PowerPoint Presentation</vt:lpstr>
      <vt:lpstr>Machine Learning</vt:lpstr>
      <vt:lpstr>PowerPoint Presentation</vt:lpstr>
      <vt:lpstr>Design Ideas for Kansas and Missouri</vt:lpstr>
      <vt:lpstr>Progress for HTML Kansas and Missouri</vt:lpstr>
      <vt:lpstr>HTML Map Design</vt:lpstr>
      <vt:lpstr>HTML Design</vt:lpstr>
      <vt:lpstr>HTML Design</vt:lpstr>
      <vt:lpstr>Git Hub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44</cp:revision>
  <dcterms:created xsi:type="dcterms:W3CDTF">2021-05-21T18:40:35Z</dcterms:created>
  <dcterms:modified xsi:type="dcterms:W3CDTF">2021-06-29T23:04:49Z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